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IBM Plex Sans" panose="020B0503050203000203" pitchFamily="34" charset="0"/>
      <p:regular r:id="rId33"/>
      <p:bold r:id="rId34"/>
      <p:italic r:id="rId35"/>
      <p:boldItalic r:id="rId36"/>
    </p:embeddedFont>
    <p:embeddedFont>
      <p:font typeface="IBM Plex Sans Light" panose="020F0302020204030204" pitchFamily="34" charset="0"/>
      <p:regular r:id="rId37"/>
      <p:bold r:id="rId38"/>
      <p:italic r:id="rId39"/>
      <p:boldItalic r:id="rId40"/>
    </p:embeddedFont>
    <p:embeddedFont>
      <p:font typeface="IBM Plex Sans SemiBold" panose="020F0502020204030204" pitchFamily="34" charset="0"/>
      <p:regular r:id="rId41"/>
      <p:bold r:id="rId42"/>
      <p:italic r:id="rId43"/>
      <p:boldItalic r:id="rId44"/>
    </p:embeddedFont>
    <p:embeddedFont>
      <p:font typeface="Saira Condensed" pitchFamily="2" charset="77"/>
      <p:regular r:id="rId45"/>
      <p:bold r:id="rId46"/>
    </p:embeddedFont>
    <p:embeddedFont>
      <p:font typeface="Saira Condensed Light" pitchFamily="2" charset="77"/>
      <p:regular r:id="rId47"/>
      <p:bold r:id="rId48"/>
    </p:embeddedFont>
    <p:embeddedFont>
      <p:font typeface="Saira Condensed SemiBold" pitchFamily="2" charset="77"/>
      <p:regular r:id="rId49"/>
      <p:bold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hgxYFdPnbbP0OUzAjXgD632ryO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8C63F-5E44-4D2A-A9BD-DAE8A33C6EAD}">
  <a:tblStyle styleId="{93E8C63F-5E44-4D2A-A9BD-DAE8A33C6E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35"/>
  </p:normalViewPr>
  <p:slideViewPr>
    <p:cSldViewPr snapToGrid="0">
      <p:cViewPr varScale="1">
        <p:scale>
          <a:sx n="120" d="100"/>
          <a:sy n="120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7fecbb1992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17fecbb1992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7fecbb1992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7fecbb1992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7fecbb1992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7fecbb1992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7fecbb1992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7fecbb1992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7fecbb1992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wage doesnt only increase but can decrease also</a:t>
            </a:r>
            <a:endParaRPr/>
          </a:p>
        </p:txBody>
      </p:sp>
      <p:sp>
        <p:nvSpPr>
          <p:cNvPr id="340" name="Google Shape;340;g17fecbb1992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7fecbb1992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wage doesnt only increase but can decrease also</a:t>
            </a:r>
            <a:endParaRPr/>
          </a:p>
        </p:txBody>
      </p:sp>
      <p:sp>
        <p:nvSpPr>
          <p:cNvPr id="346" name="Google Shape;346;g17fecbb1992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7fecbb199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wage doesnt only increase but can decrease also</a:t>
            </a:r>
            <a:endParaRPr/>
          </a:p>
        </p:txBody>
      </p:sp>
      <p:sp>
        <p:nvSpPr>
          <p:cNvPr id="352" name="Google Shape;352;g17fecbb199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7fecbb199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wage doesnt only increase but can decrease also</a:t>
            </a:r>
            <a:endParaRPr/>
          </a:p>
        </p:txBody>
      </p:sp>
      <p:sp>
        <p:nvSpPr>
          <p:cNvPr id="358" name="Google Shape;358;g17fecbb199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7fecbb199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wage doesnt only increase but can decrease also</a:t>
            </a:r>
            <a:endParaRPr/>
          </a:p>
        </p:txBody>
      </p:sp>
      <p:sp>
        <p:nvSpPr>
          <p:cNvPr id="364" name="Google Shape;364;g17fecbb199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7fecbb1992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wage doesnt only increase but can decrease also</a:t>
            </a:r>
            <a:endParaRPr/>
          </a:p>
        </p:txBody>
      </p:sp>
      <p:sp>
        <p:nvSpPr>
          <p:cNvPr id="370" name="Google Shape;370;g17fecbb1992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a68795997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a68795997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7fecbb1992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wage doesnt only increase but can decrease also</a:t>
            </a:r>
            <a:endParaRPr/>
          </a:p>
        </p:txBody>
      </p:sp>
      <p:sp>
        <p:nvSpPr>
          <p:cNvPr id="376" name="Google Shape;376;g17fecbb1992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7fecbb199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we see that the alot of features arent correlated hence the need of data cleaning and maybe some feature engineering</a:t>
            </a:r>
            <a:endParaRPr/>
          </a:p>
        </p:txBody>
      </p:sp>
      <p:sp>
        <p:nvSpPr>
          <p:cNvPr id="382" name="Google Shape;382;g17fecbb199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7fecbb1992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wage doesnt only increase but can decrease also</a:t>
            </a:r>
            <a:endParaRPr/>
          </a:p>
        </p:txBody>
      </p:sp>
      <p:sp>
        <p:nvSpPr>
          <p:cNvPr id="388" name="Google Shape;388;g17fecbb1992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7fecbb1992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wage doesnt only increase but can decrease also</a:t>
            </a:r>
            <a:endParaRPr/>
          </a:p>
        </p:txBody>
      </p:sp>
      <p:sp>
        <p:nvSpPr>
          <p:cNvPr id="396" name="Google Shape;396;g17fecbb1992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a68bcdb7d0_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1a68bcdb7d0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a68bcdb7d0_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a68bcdb7d0_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7fecbb1992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17fecbb1992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a687959971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a687959971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687959971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a687959971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a687959971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a687959971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a68bcdb7d0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a68bcdb7d0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a687959971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a687959971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a687959971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a687959971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a687959971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a687959971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head and Content">
  <p:cSld name="Title, Subhead and Conte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body" idx="2"/>
          </p:nvPr>
        </p:nvSpPr>
        <p:spPr>
          <a:xfrm>
            <a:off x="644771" y="2202874"/>
            <a:ext cx="10709031" cy="3879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 and Subhead">
  <p:cSld name="Three Content and Subhead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2"/>
          </p:nvPr>
        </p:nvSpPr>
        <p:spPr>
          <a:xfrm>
            <a:off x="644773" y="2325836"/>
            <a:ext cx="3296919" cy="385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3"/>
          </p:nvPr>
        </p:nvSpPr>
        <p:spPr>
          <a:xfrm>
            <a:off x="4351622" y="2325836"/>
            <a:ext cx="3296919" cy="385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4"/>
          </p:nvPr>
        </p:nvSpPr>
        <p:spPr>
          <a:xfrm>
            <a:off x="8058471" y="2325836"/>
            <a:ext cx="3296919" cy="385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">
  <p:cSld name="Four Conten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1"/>
          </p:nvPr>
        </p:nvSpPr>
        <p:spPr>
          <a:xfrm>
            <a:off x="644526" y="1962352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body" idx="2"/>
          </p:nvPr>
        </p:nvSpPr>
        <p:spPr>
          <a:xfrm>
            <a:off x="6400803" y="1962352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3"/>
          </p:nvPr>
        </p:nvSpPr>
        <p:spPr>
          <a:xfrm>
            <a:off x="644526" y="4119680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body" idx="4"/>
          </p:nvPr>
        </p:nvSpPr>
        <p:spPr>
          <a:xfrm>
            <a:off x="6400803" y="4119680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 and subhead">
  <p:cSld name="Four Content and subhead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2"/>
          </p:nvPr>
        </p:nvSpPr>
        <p:spPr>
          <a:xfrm>
            <a:off x="644526" y="2233235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body" idx="3"/>
          </p:nvPr>
        </p:nvSpPr>
        <p:spPr>
          <a:xfrm>
            <a:off x="6400803" y="2233235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body" idx="4"/>
          </p:nvPr>
        </p:nvSpPr>
        <p:spPr>
          <a:xfrm>
            <a:off x="644526" y="4448441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body" idx="5"/>
          </p:nvPr>
        </p:nvSpPr>
        <p:spPr>
          <a:xfrm>
            <a:off x="6400803" y="4448441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ntent">
  <p:cSld name="Five Conten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>
            <a:off x="644771" y="2210082"/>
            <a:ext cx="4572000" cy="389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2"/>
          </p:nvPr>
        </p:nvSpPr>
        <p:spPr>
          <a:xfrm>
            <a:off x="5359999" y="2210085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3"/>
          </p:nvPr>
        </p:nvSpPr>
        <p:spPr>
          <a:xfrm>
            <a:off x="8429308" y="2210086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body" idx="4"/>
          </p:nvPr>
        </p:nvSpPr>
        <p:spPr>
          <a:xfrm>
            <a:off x="5359999" y="4448439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5"/>
          </p:nvPr>
        </p:nvSpPr>
        <p:spPr>
          <a:xfrm>
            <a:off x="8429308" y="4448441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ntent and subhead">
  <p:cSld name="Five Content and subhead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body" idx="2"/>
          </p:nvPr>
        </p:nvSpPr>
        <p:spPr>
          <a:xfrm>
            <a:off x="644771" y="2210082"/>
            <a:ext cx="4572000" cy="389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body" idx="3"/>
          </p:nvPr>
        </p:nvSpPr>
        <p:spPr>
          <a:xfrm>
            <a:off x="5359205" y="2210086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4"/>
          </p:nvPr>
        </p:nvSpPr>
        <p:spPr>
          <a:xfrm>
            <a:off x="8427720" y="2210086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body" idx="5"/>
          </p:nvPr>
        </p:nvSpPr>
        <p:spPr>
          <a:xfrm>
            <a:off x="5359205" y="4448441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body" idx="6"/>
          </p:nvPr>
        </p:nvSpPr>
        <p:spPr>
          <a:xfrm>
            <a:off x="8427720" y="4448441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, Subhead">
  <p:cSld name="Two Content, Subhead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body" idx="2"/>
          </p:nvPr>
        </p:nvSpPr>
        <p:spPr>
          <a:xfrm>
            <a:off x="644769" y="2325836"/>
            <a:ext cx="5181600" cy="385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body" idx="3"/>
          </p:nvPr>
        </p:nvSpPr>
        <p:spPr>
          <a:xfrm>
            <a:off x="6172200" y="2325836"/>
            <a:ext cx="5181600" cy="3851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body" idx="1"/>
          </p:nvPr>
        </p:nvSpPr>
        <p:spPr>
          <a:xfrm>
            <a:off x="644772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body" idx="2"/>
          </p:nvPr>
        </p:nvSpPr>
        <p:spPr>
          <a:xfrm>
            <a:off x="644772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4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>
            <a:spLocks noGrp="1"/>
          </p:cNvSpPr>
          <p:nvPr>
            <p:ph type="title"/>
          </p:nvPr>
        </p:nvSpPr>
        <p:spPr>
          <a:xfrm>
            <a:off x="644771" y="365125"/>
            <a:ext cx="1070903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>
            <a:spLocks noGrp="1"/>
          </p:cNvSpPr>
          <p:nvPr>
            <p:ph type="ctrTitle"/>
          </p:nvPr>
        </p:nvSpPr>
        <p:spPr>
          <a:xfrm>
            <a:off x="4249881" y="2504921"/>
            <a:ext cx="7280733" cy="206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sz="54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1"/>
          </p:nvPr>
        </p:nvSpPr>
        <p:spPr>
          <a:xfrm>
            <a:off x="4488873" y="4591369"/>
            <a:ext cx="7041742" cy="93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2"/>
          </p:nvPr>
        </p:nvSpPr>
        <p:spPr>
          <a:xfrm>
            <a:off x="4675910" y="5690085"/>
            <a:ext cx="6854708" cy="42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dt" idx="10"/>
          </p:nvPr>
        </p:nvSpPr>
        <p:spPr>
          <a:xfrm>
            <a:off x="10416209" y="6342033"/>
            <a:ext cx="1114406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body" idx="1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▪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-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-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body" idx="2"/>
          </p:nvPr>
        </p:nvSpPr>
        <p:spPr>
          <a:xfrm>
            <a:off x="644773" y="2057402"/>
            <a:ext cx="412725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title"/>
          </p:nvPr>
        </p:nvSpPr>
        <p:spPr>
          <a:xfrm>
            <a:off x="644773" y="457200"/>
            <a:ext cx="412725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Condensed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644773" y="457200"/>
            <a:ext cx="412725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Condensed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body" idx="1"/>
          </p:nvPr>
        </p:nvSpPr>
        <p:spPr>
          <a:xfrm>
            <a:off x="644773" y="2057402"/>
            <a:ext cx="412725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5" name="Google Shape;215;p39"/>
          <p:cNvSpPr>
            <a:spLocks noGrp="1"/>
          </p:cNvSpPr>
          <p:nvPr>
            <p:ph type="pic" idx="2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39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>
            <a:spLocks noGrp="1"/>
          </p:cNvSpPr>
          <p:nvPr>
            <p:ph type="title"/>
          </p:nvPr>
        </p:nvSpPr>
        <p:spPr>
          <a:xfrm>
            <a:off x="644771" y="365125"/>
            <a:ext cx="1070903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0"/>
          <p:cNvSpPr txBox="1">
            <a:spLocks noGrp="1"/>
          </p:cNvSpPr>
          <p:nvPr>
            <p:ph type="body" idx="1"/>
          </p:nvPr>
        </p:nvSpPr>
        <p:spPr>
          <a:xfrm rot="5400000">
            <a:off x="3881699" y="-1411302"/>
            <a:ext cx="4235176" cy="1070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>
            <a:spLocks noGrp="1"/>
          </p:cNvSpPr>
          <p:nvPr>
            <p:ph type="title"/>
          </p:nvPr>
        </p:nvSpPr>
        <p:spPr>
          <a:xfrm rot="5400000">
            <a:off x="7133433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1"/>
          <p:cNvSpPr txBox="1">
            <a:spLocks noGrp="1"/>
          </p:cNvSpPr>
          <p:nvPr>
            <p:ph type="body" idx="1"/>
          </p:nvPr>
        </p:nvSpPr>
        <p:spPr>
          <a:xfrm rot="5400000">
            <a:off x="1702715" y="-692819"/>
            <a:ext cx="5811839" cy="792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Thank You Slide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2" descr="A picture containing person, crowd, event, several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730526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2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2"/>
          <p:cNvSpPr txBox="1"/>
          <p:nvPr/>
        </p:nvSpPr>
        <p:spPr>
          <a:xfrm>
            <a:off x="7284722" y="3144277"/>
            <a:ext cx="424589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THANK </a:t>
            </a:r>
            <a:r>
              <a:rPr lang="en-US" sz="5400" b="1" i="0" u="none" strike="noStrike" cap="none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YOU</a:t>
            </a:r>
            <a:endParaRPr/>
          </a:p>
        </p:txBody>
      </p:sp>
      <p:sp>
        <p:nvSpPr>
          <p:cNvPr id="227" name="Google Shape;227;p42"/>
          <p:cNvSpPr txBox="1"/>
          <p:nvPr/>
        </p:nvSpPr>
        <p:spPr>
          <a:xfrm>
            <a:off x="6096002" y="5170418"/>
            <a:ext cx="543461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Stevens Institute of Technology</a:t>
            </a:r>
            <a:br>
              <a:rPr lang="en-US" sz="16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Castle Point Terrace, Hoboken, NJ 07030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No Bullets">
  <p:cSld name="Subhead w/ No Bullets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 txBox="1">
            <a:spLocks noGrp="1"/>
          </p:cNvSpPr>
          <p:nvPr>
            <p:ph type="body" idx="1"/>
          </p:nvPr>
        </p:nvSpPr>
        <p:spPr>
          <a:xfrm>
            <a:off x="302684" y="1709353"/>
            <a:ext cx="11588749" cy="438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None/>
              <a:defRPr sz="14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43"/>
          <p:cNvSpPr txBox="1">
            <a:spLocks noGrp="1"/>
          </p:cNvSpPr>
          <p:nvPr>
            <p:ph type="title"/>
          </p:nvPr>
        </p:nvSpPr>
        <p:spPr>
          <a:xfrm>
            <a:off x="302684" y="418355"/>
            <a:ext cx="9737787" cy="53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43"/>
          <p:cNvSpPr txBox="1">
            <a:spLocks noGrp="1"/>
          </p:cNvSpPr>
          <p:nvPr>
            <p:ph type="sldNum" idx="12"/>
          </p:nvPr>
        </p:nvSpPr>
        <p:spPr>
          <a:xfrm>
            <a:off x="11356641" y="6449010"/>
            <a:ext cx="63549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p43"/>
          <p:cNvSpPr txBox="1">
            <a:spLocks noGrp="1"/>
          </p:cNvSpPr>
          <p:nvPr>
            <p:ph type="body" idx="2"/>
          </p:nvPr>
        </p:nvSpPr>
        <p:spPr>
          <a:xfrm>
            <a:off x="302684" y="1006103"/>
            <a:ext cx="11588749" cy="40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  <a:defRPr sz="27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  <a:defRPr sz="27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  <a:defRPr sz="27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r="-7103"/>
          <a:stretch/>
        </p:blipFill>
        <p:spPr>
          <a:xfrm>
            <a:off x="0" y="0"/>
            <a:ext cx="75317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51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>
            <a:spLocks noGrp="1"/>
          </p:cNvSpPr>
          <p:nvPr>
            <p:ph type="ctrTitle"/>
          </p:nvPr>
        </p:nvSpPr>
        <p:spPr>
          <a:xfrm>
            <a:off x="6324602" y="2504921"/>
            <a:ext cx="5206015" cy="206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sz="54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1"/>
          </p:nvPr>
        </p:nvSpPr>
        <p:spPr>
          <a:xfrm>
            <a:off x="6616701" y="4591369"/>
            <a:ext cx="4913915" cy="93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2"/>
          </p:nvPr>
        </p:nvSpPr>
        <p:spPr>
          <a:xfrm>
            <a:off x="6794501" y="5690085"/>
            <a:ext cx="4736115" cy="42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dt" idx="10"/>
          </p:nvPr>
        </p:nvSpPr>
        <p:spPr>
          <a:xfrm>
            <a:off x="10406269" y="6342033"/>
            <a:ext cx="1124345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75317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51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6324602" y="2504921"/>
            <a:ext cx="5206015" cy="206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sz="54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"/>
          </p:nvPr>
        </p:nvSpPr>
        <p:spPr>
          <a:xfrm>
            <a:off x="6616701" y="4591369"/>
            <a:ext cx="4913915" cy="93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2"/>
          </p:nvPr>
        </p:nvSpPr>
        <p:spPr>
          <a:xfrm>
            <a:off x="6794501" y="5690085"/>
            <a:ext cx="4736115" cy="42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dt" idx="10"/>
          </p:nvPr>
        </p:nvSpPr>
        <p:spPr>
          <a:xfrm>
            <a:off x="10406269" y="6342033"/>
            <a:ext cx="1124345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Custom Image">
  <p:cSld name="Title Slide - Custom Imag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850772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49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ctrTitle"/>
          </p:nvPr>
        </p:nvSpPr>
        <p:spPr>
          <a:xfrm>
            <a:off x="6324602" y="2504921"/>
            <a:ext cx="5206015" cy="206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sz="5400" b="0" i="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6616701" y="4591369"/>
            <a:ext cx="4913915" cy="93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dt" idx="10"/>
          </p:nvPr>
        </p:nvSpPr>
        <p:spPr>
          <a:xfrm>
            <a:off x="10446026" y="6362185"/>
            <a:ext cx="1084590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2"/>
          </p:nvPr>
        </p:nvSpPr>
        <p:spPr>
          <a:xfrm>
            <a:off x="6794501" y="5690085"/>
            <a:ext cx="4736115" cy="422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 i="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marL="1828800" lvl="3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marL="2286000" lvl="4" indent="-228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 descr="A body of water with buildings along it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0904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 descr="A picture containing 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451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6617373" y="974037"/>
            <a:ext cx="4913243" cy="4254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Condensed SemiBold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6858002" y="5394965"/>
            <a:ext cx="4672615" cy="93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E8F9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E8F92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E8F92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E8F92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>
            <a:off x="644771" y="1825625"/>
            <a:ext cx="10709031" cy="423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TR"/>
              <a:buChar char="-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TR"/>
              <a:buChar char="-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TR"/>
              <a:buChar char="-"/>
              <a:defRPr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TR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644769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644773" y="1825625"/>
            <a:ext cx="3296919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2"/>
          </p:nvPr>
        </p:nvSpPr>
        <p:spPr>
          <a:xfrm>
            <a:off x="4351622" y="1825625"/>
            <a:ext cx="3296919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body" idx="3"/>
          </p:nvPr>
        </p:nvSpPr>
        <p:spPr>
          <a:xfrm>
            <a:off x="8058471" y="1825625"/>
            <a:ext cx="3296919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6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644771" y="365125"/>
            <a:ext cx="1070903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ira Condensed SemiBold"/>
              <a:buNone/>
              <a:defRPr sz="4000" b="1" i="0" u="none" strike="noStrike" cap="none">
                <a:solidFill>
                  <a:schemeClr val="dk1"/>
                </a:solidFill>
                <a:latin typeface="Saira Condensed SemiBold"/>
                <a:ea typeface="Saira Condensed SemiBold"/>
                <a:cs typeface="Saira Condensed SemiBold"/>
                <a:sym typeface="Sai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body" idx="1"/>
          </p:nvPr>
        </p:nvSpPr>
        <p:spPr>
          <a:xfrm>
            <a:off x="644771" y="1825625"/>
            <a:ext cx="10709031" cy="423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TR"/>
              <a:buChar char="-"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TR"/>
              <a:buChar char="-"/>
              <a:defRPr sz="1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TR"/>
              <a:buChar char="-"/>
              <a:defRPr sz="1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TR"/>
              <a:buChar char="-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7fecbb1992_1_7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537"/>
              </a:buClr>
              <a:buSzPts val="1200"/>
              <a:buFont typeface="IBM Plex San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A32537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fld>
            <a:endParaRPr sz="1200" b="1" i="0" u="none" strike="noStrike" cap="none">
              <a:solidFill>
                <a:srgbClr val="A3253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2" name="Google Shape;252;g17fecbb1992_1_7"/>
          <p:cNvSpPr txBox="1">
            <a:spLocks noGrp="1"/>
          </p:cNvSpPr>
          <p:nvPr>
            <p:ph type="subTitle" idx="4294967295"/>
          </p:nvPr>
        </p:nvSpPr>
        <p:spPr>
          <a:xfrm>
            <a:off x="398761" y="457856"/>
            <a:ext cx="70416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80"/>
              <a:buNone/>
            </a:pPr>
            <a:r>
              <a:rPr lang="en-US" sz="4500">
                <a:latin typeface="Saira Condensed Light"/>
                <a:ea typeface="Saira Condensed Light"/>
                <a:cs typeface="Saira Condensed Light"/>
                <a:sym typeface="Saira Condensed Light"/>
              </a:rPr>
              <a:t>Today’s Agenda</a:t>
            </a:r>
            <a:endParaRPr sz="4500">
              <a:latin typeface="Saira Condensed Light"/>
              <a:ea typeface="Saira Condensed Light"/>
              <a:cs typeface="Saira Condensed Light"/>
              <a:sym typeface="Saira Condensed Light"/>
            </a:endParaRPr>
          </a:p>
          <a:p>
            <a:pPr marL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sz="3780">
              <a:latin typeface="Saira Condensed Light"/>
              <a:ea typeface="Saira Condensed Light"/>
              <a:cs typeface="Saira Condensed Light"/>
              <a:sym typeface="Saira Condensed Light"/>
            </a:endParaRPr>
          </a:p>
        </p:txBody>
      </p:sp>
      <p:sp>
        <p:nvSpPr>
          <p:cNvPr id="253" name="Google Shape;253;g17fecbb1992_1_7"/>
          <p:cNvSpPr txBox="1">
            <a:spLocks noGrp="1"/>
          </p:cNvSpPr>
          <p:nvPr>
            <p:ph type="body" idx="2"/>
          </p:nvPr>
        </p:nvSpPr>
        <p:spPr>
          <a:xfrm>
            <a:off x="1087746" y="1559044"/>
            <a:ext cx="10709100" cy="47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Discussion of Dataset</a:t>
            </a:r>
            <a:endParaRPr sz="2400"/>
          </a:p>
          <a:p>
            <a:pPr marL="2286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 Problem Statement</a:t>
            </a:r>
            <a:endParaRPr sz="2400"/>
          </a:p>
          <a:p>
            <a:pPr marL="2286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 Overview of Classification Techniques</a:t>
            </a:r>
            <a:endParaRPr sz="2400"/>
          </a:p>
          <a:p>
            <a:pPr marL="2286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 EDA &amp; Correlation Heatmap</a:t>
            </a:r>
            <a:endParaRPr sz="2400"/>
          </a:p>
          <a:p>
            <a:pPr marL="2286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 Detailed Classification Analysis</a:t>
            </a:r>
            <a:endParaRPr sz="2400"/>
          </a:p>
          <a:p>
            <a:pPr marL="22860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 Conclusions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7fecbb1992_1_68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Selection</a:t>
            </a:r>
            <a:endParaRPr/>
          </a:p>
        </p:txBody>
      </p:sp>
      <p:sp>
        <p:nvSpPr>
          <p:cNvPr id="319" name="Google Shape;319;g17fecbb1992_1_68"/>
          <p:cNvSpPr txBox="1">
            <a:spLocks noGrp="1"/>
          </p:cNvSpPr>
          <p:nvPr>
            <p:ph type="body" idx="2"/>
          </p:nvPr>
        </p:nvSpPr>
        <p:spPr>
          <a:xfrm>
            <a:off x="644771" y="2202874"/>
            <a:ext cx="10709100" cy="387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linear classification model with L1 regularisation is used for feature selection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All the features with weights assigned as 0 by the model is dropped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L1 regularisation is majorly used for feature selection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L1 regularisation uses the absolute weights in the objective function to penalise the model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This way while training, useless features weights are pushed to 0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7fecbb1992_1_88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Engineering</a:t>
            </a:r>
            <a:endParaRPr/>
          </a:p>
        </p:txBody>
      </p:sp>
      <p:sp>
        <p:nvSpPr>
          <p:cNvPr id="325" name="Google Shape;325;g17fecbb1992_1_88"/>
          <p:cNvSpPr txBox="1">
            <a:spLocks noGrp="1"/>
          </p:cNvSpPr>
          <p:nvPr>
            <p:ph type="body" idx="2"/>
          </p:nvPr>
        </p:nvSpPr>
        <p:spPr>
          <a:xfrm>
            <a:off x="644771" y="2202874"/>
            <a:ext cx="10709100" cy="387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▪"/>
            </a:pPr>
            <a:r>
              <a:rPr lang="en-US" sz="1900"/>
              <a:t>For the purpose of our classification task we need to build a new column</a:t>
            </a:r>
            <a:endParaRPr sz="190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lang="en-US" sz="1900"/>
              <a:t>We have a continuous column wages_eur for each years dataset</a:t>
            </a:r>
            <a:endParaRPr sz="190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lang="en-US" sz="1900"/>
              <a:t>A new column named Wage_Increase is added indicating whether there is increase, decrease or same wage</a:t>
            </a:r>
            <a:endParaRPr sz="1900"/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lang="en-US" sz="1900"/>
              <a:t>This is achieved by:-</a:t>
            </a:r>
            <a:endParaRPr sz="190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/>
              <a:t>Identifying a common set of players in both datasets (21 and 22)</a:t>
            </a:r>
            <a:endParaRPr sz="190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/>
              <a:t>Comparing the wages of the common set of players</a:t>
            </a:r>
            <a:endParaRPr sz="1900"/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US" sz="1900"/>
              <a:t>Adding a new target variable Wage_Increase into the 21 dataset which indicates whether the corresponding values in the 22 dataset are higher, lower or stay the same.</a:t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7fecbb1992_1_81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Cleaning</a:t>
            </a:r>
            <a:endParaRPr/>
          </a:p>
        </p:txBody>
      </p:sp>
      <p:sp>
        <p:nvSpPr>
          <p:cNvPr id="331" name="Google Shape;331;g17fecbb1992_1_81"/>
          <p:cNvSpPr txBox="1">
            <a:spLocks noGrp="1"/>
          </p:cNvSpPr>
          <p:nvPr>
            <p:ph type="body" idx="2"/>
          </p:nvPr>
        </p:nvSpPr>
        <p:spPr>
          <a:xfrm>
            <a:off x="644771" y="2202874"/>
            <a:ext cx="10709100" cy="387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46551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▪"/>
            </a:pPr>
            <a:r>
              <a:rPr lang="en-US" sz="2008"/>
              <a:t>All columns that were URL website links were removed</a:t>
            </a:r>
            <a:endParaRPr sz="2008"/>
          </a:p>
          <a:p>
            <a:pPr marL="457200" lvl="0" indent="-34655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US" sz="2008"/>
              <a:t>All Columns that had null values with counts more than 9000 null values were removed</a:t>
            </a:r>
            <a:endParaRPr sz="2008"/>
          </a:p>
          <a:p>
            <a:pPr marL="457200" lvl="0" indent="-34655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US" sz="2008"/>
              <a:t>Player position scores were changed from object type to integer</a:t>
            </a:r>
            <a:endParaRPr sz="2008"/>
          </a:p>
          <a:p>
            <a:pPr marL="914400" lvl="1" indent="-34655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008"/>
              <a:t>76+2 -&gt; 76</a:t>
            </a:r>
            <a:endParaRPr sz="2008"/>
          </a:p>
          <a:p>
            <a:pPr marL="457200" lvl="0" indent="-34655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US" sz="2008"/>
              <a:t>All the other columns of object type were removed</a:t>
            </a:r>
            <a:endParaRPr sz="2008"/>
          </a:p>
          <a:p>
            <a:pPr marL="914400" lvl="1" indent="-34655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008"/>
              <a:t>long_name, player_positions, dob, club_name, league_name, club_position, club_joined, nationality_name, preferred_foot, work_rate, body_type, real_face, player_traits</a:t>
            </a:r>
            <a:endParaRPr sz="2008"/>
          </a:p>
          <a:p>
            <a:pPr marL="457200" lvl="0" indent="-34655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US" sz="2008"/>
              <a:t>All rows with null/nan values were amputated with the mean value of that column</a:t>
            </a:r>
            <a:endParaRPr sz="2008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537"/>
              </a:buClr>
              <a:buSzPts val="1200"/>
              <a:buFont typeface="IBM Plex San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A32537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fld>
            <a:endParaRPr sz="1200" b="1" i="0" u="none" strike="noStrike" cap="none">
              <a:solidFill>
                <a:srgbClr val="A3253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7" name="Google Shape;337;p2"/>
          <p:cNvSpPr txBox="1">
            <a:spLocks noGrp="1"/>
          </p:cNvSpPr>
          <p:nvPr>
            <p:ph type="subTitle" idx="4294967295"/>
          </p:nvPr>
        </p:nvSpPr>
        <p:spPr>
          <a:xfrm>
            <a:off x="2575210" y="2961757"/>
            <a:ext cx="70416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5400">
                <a:latin typeface="Saira Condensed Light"/>
                <a:ea typeface="Saira Condensed Light"/>
                <a:cs typeface="Saira Condensed Light"/>
                <a:sym typeface="Saira Condensed Light"/>
              </a:rPr>
              <a:t>Exploratory Data Analysis</a:t>
            </a:r>
            <a:endParaRPr sz="5400">
              <a:latin typeface="Saira Condensed Light"/>
              <a:ea typeface="Saira Condensed Light"/>
              <a:cs typeface="Saira Condensed Light"/>
              <a:sym typeface="Saira Condensed Light"/>
            </a:endParaRP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7037"/>
              <a:buNone/>
            </a:pPr>
            <a:endParaRPr sz="5400">
              <a:latin typeface="Saira Condensed Light"/>
              <a:ea typeface="Saira Condensed Light"/>
              <a:cs typeface="Saira Condensed Light"/>
              <a:sym typeface="Saira Condensed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7fecbb1992_1_44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537"/>
              </a:buClr>
              <a:buSzPts val="1200"/>
              <a:buFont typeface="IBM Plex San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A32537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fld>
            <a:endParaRPr sz="1200" b="1" i="0" u="none" strike="noStrike" cap="none">
              <a:solidFill>
                <a:srgbClr val="A3253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43" name="Google Shape;343;g17fecbb1992_1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000" y="113725"/>
            <a:ext cx="7660000" cy="61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7fecbb1992_1_14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537"/>
              </a:buClr>
              <a:buSzPts val="1200"/>
              <a:buFont typeface="IBM Plex San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A32537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fld>
            <a:endParaRPr sz="1200" b="1" i="0" u="none" strike="noStrike" cap="none">
              <a:solidFill>
                <a:srgbClr val="A3253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49" name="Google Shape;349;g17fecbb1992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775" y="540864"/>
            <a:ext cx="5956450" cy="577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7fecbb1992_1_20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537"/>
              </a:buClr>
              <a:buSzPts val="1200"/>
              <a:buFont typeface="IBM Plex San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A32537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fld>
            <a:endParaRPr sz="1200" b="1" i="0" u="none" strike="noStrike" cap="none">
              <a:solidFill>
                <a:srgbClr val="A3253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5" name="Google Shape;355;g17fecbb1992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25" y="304800"/>
            <a:ext cx="10664742" cy="5972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7fecbb1992_0_2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537"/>
              </a:buClr>
              <a:buSzPts val="1200"/>
              <a:buFont typeface="IBM Plex San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A32537"/>
                </a:solidFill>
                <a:latin typeface="IBM Plex Sans"/>
                <a:ea typeface="IBM Plex Sans"/>
                <a:cs typeface="IBM Plex Sans"/>
                <a:sym typeface="IBM Plex Sans"/>
              </a:rPr>
              <a:t>17</a:t>
            </a:fld>
            <a:endParaRPr sz="1200" b="1" i="0" u="none" strike="noStrike" cap="none">
              <a:solidFill>
                <a:srgbClr val="A3253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1" name="Google Shape;361;g17fecbb1992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863" y="704725"/>
            <a:ext cx="9820275" cy="55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7fecbb1992_1_50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537"/>
              </a:buClr>
              <a:buSzPts val="1200"/>
              <a:buFont typeface="IBM Plex San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A32537"/>
                </a:solidFill>
                <a:latin typeface="IBM Plex Sans"/>
                <a:ea typeface="IBM Plex Sans"/>
                <a:cs typeface="IBM Plex Sans"/>
                <a:sym typeface="IBM Plex Sans"/>
              </a:rPr>
              <a:t>18</a:t>
            </a:fld>
            <a:endParaRPr sz="1200" b="1" i="0" u="none" strike="noStrike" cap="none">
              <a:solidFill>
                <a:srgbClr val="A3253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7" name="Google Shape;367;g17fecbb1992_1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75" y="642938"/>
            <a:ext cx="9620250" cy="55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7fecbb1992_1_56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537"/>
              </a:buClr>
              <a:buSzPts val="1200"/>
              <a:buFont typeface="IBM Plex San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A32537"/>
                </a:solidFill>
                <a:latin typeface="IBM Plex Sans"/>
                <a:ea typeface="IBM Plex Sans"/>
                <a:cs typeface="IBM Plex Sans"/>
                <a:sym typeface="IBM Plex Sans"/>
              </a:rPr>
              <a:t>19</a:t>
            </a:fld>
            <a:endParaRPr sz="1200" b="1" i="0" u="none" strike="noStrike" cap="none">
              <a:solidFill>
                <a:srgbClr val="A3253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73" name="Google Shape;373;g17fecbb1992_1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275" y="396000"/>
            <a:ext cx="9744075" cy="55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a687959971_1_6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59" name="Google Shape;259;g1a687959971_1_6"/>
          <p:cNvSpPr txBox="1">
            <a:spLocks noGrp="1"/>
          </p:cNvSpPr>
          <p:nvPr>
            <p:ph type="body" idx="2"/>
          </p:nvPr>
        </p:nvSpPr>
        <p:spPr>
          <a:xfrm>
            <a:off x="646350" y="1158350"/>
            <a:ext cx="10709100" cy="473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Football being a very popular and one of the high profile game is known to produce a high revenue. Billions of dollars are invested into this sport</a:t>
            </a:r>
            <a:endParaRPr sz="2400"/>
          </a:p>
          <a:p>
            <a:pPr marL="2286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FIFA has generated a whopping $7.5 billion in 2022 till date</a:t>
            </a:r>
            <a:endParaRPr sz="2400"/>
          </a:p>
          <a:p>
            <a:pPr marL="2286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With so much at stake there is always a major factor with correct investments on players</a:t>
            </a:r>
            <a:endParaRPr sz="2400"/>
          </a:p>
          <a:p>
            <a:pPr marL="2286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With the help of FIFA data set of all payers from 2015 till 2022 we will be providing solutions to determine a player’s wage</a:t>
            </a:r>
            <a:endParaRPr sz="2400"/>
          </a:p>
          <a:p>
            <a:pPr marL="2286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Helping with problems such as huge losses to clubs, wrong investments in players, economical use of transfer windows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7fecbb1992_1_62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537"/>
              </a:buClr>
              <a:buSzPts val="1200"/>
              <a:buFont typeface="IBM Plex San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A32537"/>
                </a:solidFill>
                <a:latin typeface="IBM Plex Sans"/>
                <a:ea typeface="IBM Plex Sans"/>
                <a:cs typeface="IBM Plex Sans"/>
                <a:sym typeface="IBM Plex Sans"/>
              </a:rPr>
              <a:t>20</a:t>
            </a:fld>
            <a:endParaRPr sz="1200" b="1" i="0" u="none" strike="noStrike" cap="none">
              <a:solidFill>
                <a:srgbClr val="A3253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79" name="Google Shape;379;g17fecbb1992_1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525" y="477200"/>
            <a:ext cx="9820275" cy="55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7fecbb1992_1_1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537"/>
              </a:buClr>
              <a:buSzPts val="1200"/>
              <a:buFont typeface="IBM Plex San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A32537"/>
                </a:solidFill>
                <a:latin typeface="IBM Plex Sans"/>
                <a:ea typeface="IBM Plex Sans"/>
                <a:cs typeface="IBM Plex Sans"/>
                <a:sym typeface="IBM Plex Sans"/>
              </a:rPr>
              <a:t>21</a:t>
            </a:fld>
            <a:endParaRPr sz="1200" b="1" i="0" u="none" strike="noStrike" cap="none">
              <a:solidFill>
                <a:srgbClr val="A3253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5" name="Google Shape;385;g17fecbb1992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980" y="0"/>
            <a:ext cx="626864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7fecbb1992_1_27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537"/>
              </a:buClr>
              <a:buSzPts val="1200"/>
              <a:buFont typeface="IBM Plex San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A32537"/>
                </a:solidFill>
                <a:latin typeface="IBM Plex Sans"/>
                <a:ea typeface="IBM Plex Sans"/>
                <a:cs typeface="IBM Plex Sans"/>
                <a:sym typeface="IBM Plex Sans"/>
              </a:rPr>
              <a:t>22</a:t>
            </a:fld>
            <a:endParaRPr sz="1200" b="1" i="0" u="none" strike="noStrike" cap="none">
              <a:solidFill>
                <a:srgbClr val="A3253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91" name="Google Shape;391;g17fecbb1992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625" y="1653174"/>
            <a:ext cx="4907951" cy="37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17fecbb1992_1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1575" y="1732324"/>
            <a:ext cx="4907929" cy="37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7fecbb1992_1_27"/>
          <p:cNvSpPr txBox="1">
            <a:spLocks noGrp="1"/>
          </p:cNvSpPr>
          <p:nvPr>
            <p:ph type="subTitle" idx="4294967295"/>
          </p:nvPr>
        </p:nvSpPr>
        <p:spPr>
          <a:xfrm>
            <a:off x="2575210" y="410981"/>
            <a:ext cx="70416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5400" b="1">
                <a:latin typeface="Saira Condensed"/>
                <a:ea typeface="Saira Condensed"/>
                <a:cs typeface="Saira Condensed"/>
                <a:sym typeface="Saira Condensed"/>
              </a:rPr>
              <a:t>Exploring the New Feature</a:t>
            </a:r>
            <a:endParaRPr sz="5400" b="1"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7037"/>
              <a:buNone/>
            </a:pPr>
            <a:endParaRPr sz="5400">
              <a:latin typeface="Saira Condensed Light"/>
              <a:ea typeface="Saira Condensed Light"/>
              <a:cs typeface="Saira Condensed Light"/>
              <a:sym typeface="Saira Condensed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7fecbb1992_1_36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537"/>
              </a:buClr>
              <a:buSzPts val="1200"/>
              <a:buFont typeface="IBM Plex San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A32537"/>
                </a:solidFill>
                <a:latin typeface="IBM Plex Sans"/>
                <a:ea typeface="IBM Plex Sans"/>
                <a:cs typeface="IBM Plex Sans"/>
                <a:sym typeface="IBM Plex Sans"/>
              </a:rPr>
              <a:t>23</a:t>
            </a:fld>
            <a:endParaRPr sz="1200" b="1" i="0" u="none" strike="noStrike" cap="none">
              <a:solidFill>
                <a:srgbClr val="A3253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99" name="Google Shape;399;g17fecbb1992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24" y="1687850"/>
            <a:ext cx="4502925" cy="34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7fecbb1992_1_36"/>
          <p:cNvPicPr preferRelativeResize="0"/>
          <p:nvPr/>
        </p:nvPicPr>
        <p:blipFill rotWithShape="1">
          <a:blip r:embed="rId4">
            <a:alphaModFix/>
          </a:blip>
          <a:srcRect r="-3950"/>
          <a:stretch/>
        </p:blipFill>
        <p:spPr>
          <a:xfrm>
            <a:off x="6245825" y="1687850"/>
            <a:ext cx="5101800" cy="35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a68bcdb7d0_6_6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32537"/>
              </a:buClr>
              <a:buSzPts val="1200"/>
              <a:buFont typeface="IBM Plex Sans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A32537"/>
                </a:solidFill>
                <a:latin typeface="IBM Plex Sans"/>
                <a:ea typeface="IBM Plex Sans"/>
                <a:cs typeface="IBM Plex Sans"/>
                <a:sym typeface="IBM Plex Sans"/>
              </a:rPr>
              <a:t>24</a:t>
            </a:fld>
            <a:endParaRPr sz="1200" b="1" i="0" u="none" strike="noStrike" cap="none">
              <a:solidFill>
                <a:srgbClr val="A3253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6" name="Google Shape;406;g1a68bcdb7d0_6_6"/>
          <p:cNvSpPr txBox="1">
            <a:spLocks noGrp="1"/>
          </p:cNvSpPr>
          <p:nvPr>
            <p:ph type="subTitle" idx="4294967295"/>
          </p:nvPr>
        </p:nvSpPr>
        <p:spPr>
          <a:xfrm>
            <a:off x="2575210" y="2961757"/>
            <a:ext cx="70416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5400">
                <a:latin typeface="Saira Condensed Light"/>
                <a:ea typeface="Saira Condensed Light"/>
                <a:cs typeface="Saira Condensed Light"/>
                <a:sym typeface="Saira Condensed Light"/>
              </a:rPr>
              <a:t>Classification models</a:t>
            </a:r>
            <a:endParaRPr sz="5400">
              <a:latin typeface="Saira Condensed Light"/>
              <a:ea typeface="Saira Condensed Light"/>
              <a:cs typeface="Saira Condensed Light"/>
              <a:sym typeface="Saira Condensed Light"/>
            </a:endParaRP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7037"/>
              <a:buNone/>
            </a:pPr>
            <a:endParaRPr sz="5400">
              <a:latin typeface="Saira Condensed Light"/>
              <a:ea typeface="Saira Condensed Light"/>
              <a:cs typeface="Saira Condensed Light"/>
              <a:sym typeface="Saira Condensed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a68bcdb7d0_6_12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100" cy="7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/>
              <a:t>Models built:</a:t>
            </a:r>
            <a:endParaRPr sz="2700"/>
          </a:p>
        </p:txBody>
      </p:sp>
      <p:sp>
        <p:nvSpPr>
          <p:cNvPr id="412" name="Google Shape;412;g1a68bcdb7d0_6_12"/>
          <p:cNvSpPr txBox="1">
            <a:spLocks noGrp="1"/>
          </p:cNvSpPr>
          <p:nvPr>
            <p:ph type="body" idx="2"/>
          </p:nvPr>
        </p:nvSpPr>
        <p:spPr>
          <a:xfrm>
            <a:off x="644771" y="2202874"/>
            <a:ext cx="10709100" cy="387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Char char="▪"/>
            </a:pPr>
            <a:r>
              <a:rPr lang="en-US" sz="2500"/>
              <a:t>Support vector machine</a:t>
            </a:r>
            <a:endParaRPr sz="2500"/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US" sz="2500"/>
              <a:t>Adaboost classifier</a:t>
            </a:r>
            <a:endParaRPr sz="2500"/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US" sz="2500"/>
              <a:t>MLP classifier</a:t>
            </a:r>
            <a:endParaRPr sz="2500"/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US" sz="2500"/>
              <a:t>Random forest classifier</a:t>
            </a:r>
            <a:endParaRPr sz="2500"/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US" sz="2500"/>
              <a:t>Bagging classifier</a:t>
            </a:r>
            <a:endParaRPr sz="2500"/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US" sz="2500"/>
              <a:t>XGBoost classifier</a:t>
            </a:r>
            <a:endParaRPr sz="2500"/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▪"/>
            </a:pPr>
            <a:r>
              <a:rPr lang="en-US" sz="2500"/>
              <a:t>Stacking classifier</a:t>
            </a:r>
            <a:endParaRPr sz="2500"/>
          </a:p>
        </p:txBody>
      </p:sp>
      <p:sp>
        <p:nvSpPr>
          <p:cNvPr id="413" name="Google Shape;413;g1a68bcdb7d0_6_12"/>
          <p:cNvSpPr txBox="1">
            <a:spLocks noGrp="1"/>
          </p:cNvSpPr>
          <p:nvPr>
            <p:ph type="subTitle" idx="4294967295"/>
          </p:nvPr>
        </p:nvSpPr>
        <p:spPr>
          <a:xfrm>
            <a:off x="2575210" y="410981"/>
            <a:ext cx="70416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5400" b="1">
                <a:latin typeface="Saira Condensed"/>
                <a:ea typeface="Saira Condensed"/>
                <a:cs typeface="Saira Condensed"/>
                <a:sym typeface="Saira Condensed"/>
              </a:rPr>
              <a:t>Classification models</a:t>
            </a:r>
            <a:endParaRPr sz="5400" b="1"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7037"/>
              <a:buNone/>
            </a:pPr>
            <a:endParaRPr sz="5400">
              <a:latin typeface="Saira Condensed Light"/>
              <a:ea typeface="Saira Condensed Light"/>
              <a:cs typeface="Saira Condensed Light"/>
              <a:sym typeface="Saira Condensed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7fecbb1992_1_75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ira Condensed SemiBold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424" name="Google Shape;424;g17fecbb1992_1_75"/>
          <p:cNvSpPr txBox="1">
            <a:spLocks noGrp="1"/>
          </p:cNvSpPr>
          <p:nvPr>
            <p:ph type="body" idx="2"/>
          </p:nvPr>
        </p:nvSpPr>
        <p:spPr>
          <a:xfrm>
            <a:off x="644771" y="1364344"/>
            <a:ext cx="10709100" cy="47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Char char="▪"/>
            </a:pPr>
            <a:r>
              <a:rPr lang="en-US" sz="2700"/>
              <a:t>The attribute player_traits, player_tags is a short list of football related attributes which can be vectorized using tfidf and used as a feature while training.</a:t>
            </a:r>
            <a:endParaRPr sz="2700"/>
          </a:p>
          <a:p>
            <a:pPr marL="22860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Char char="▪"/>
            </a:pPr>
            <a:r>
              <a:rPr lang="en-US" sz="2700"/>
              <a:t>The accuracy is can be improved further because there are some other external factors that affect the wages which we need to explore to remove some biases </a:t>
            </a:r>
            <a:endParaRPr sz="2700"/>
          </a:p>
          <a:p>
            <a:pPr marL="22860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Char char="▪"/>
            </a:pPr>
            <a:r>
              <a:rPr lang="en-US" sz="2700"/>
              <a:t>This model can be pretty good for finding wage increase for especially young players who have different potential that they are yet to reach.</a:t>
            </a:r>
            <a:endParaRPr sz="2700"/>
          </a:p>
          <a:p>
            <a:pPr marL="22860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Char char="▪"/>
            </a:pPr>
            <a:r>
              <a:rPr lang="en-US" sz="2700"/>
              <a:t>The model required for this task need to be complex.</a:t>
            </a:r>
            <a:endParaRPr sz="2700"/>
          </a:p>
        </p:txBody>
      </p:sp>
      <p:sp>
        <p:nvSpPr>
          <p:cNvPr id="425" name="Google Shape;425;g17fecbb1992_1_75"/>
          <p:cNvSpPr txBox="1">
            <a:spLocks noGrp="1"/>
          </p:cNvSpPr>
          <p:nvPr>
            <p:ph type="sldNum" idx="12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a687959971_1_30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265" name="Google Shape;265;g1a687959971_1_30"/>
          <p:cNvSpPr txBox="1">
            <a:spLocks noGrp="1"/>
          </p:cNvSpPr>
          <p:nvPr>
            <p:ph type="body" idx="2"/>
          </p:nvPr>
        </p:nvSpPr>
        <p:spPr>
          <a:xfrm>
            <a:off x="644775" y="1342975"/>
            <a:ext cx="10709100" cy="473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Player and club rankings can be easily determined from past and current performances</a:t>
            </a:r>
            <a:endParaRPr sz="2400"/>
          </a:p>
          <a:p>
            <a:pPr marL="2286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Many criticisms occurred in the last few years due to some tremendous salaries given to the football players</a:t>
            </a:r>
            <a:endParaRPr sz="2400"/>
          </a:p>
          <a:p>
            <a:pPr marL="2286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Lack of concrete model to determine correct salaries for players</a:t>
            </a:r>
            <a:endParaRPr sz="2400"/>
          </a:p>
          <a:p>
            <a:pPr marL="2286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Major economical support to clubs and players</a:t>
            </a:r>
            <a:endParaRPr sz="2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a687959971_1_12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Set</a:t>
            </a:r>
            <a:endParaRPr/>
          </a:p>
        </p:txBody>
      </p:sp>
      <p:sp>
        <p:nvSpPr>
          <p:cNvPr id="271" name="Google Shape;271;g1a687959971_1_12"/>
          <p:cNvSpPr txBox="1">
            <a:spLocks noGrp="1"/>
          </p:cNvSpPr>
          <p:nvPr>
            <p:ph type="body" idx="2"/>
          </p:nvPr>
        </p:nvSpPr>
        <p:spPr>
          <a:xfrm>
            <a:off x="446621" y="1212149"/>
            <a:ext cx="10709100" cy="387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Referring FIFA data set of all players from 2015 to 2022</a:t>
            </a:r>
            <a:endParaRPr sz="2400"/>
          </a:p>
          <a:p>
            <a:pPr marL="2286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Dataset consists of all attributes of a player including player_attributes, work_rate, potential, wage_eur etc</a:t>
            </a:r>
            <a:endParaRPr sz="2400"/>
          </a:p>
          <a:p>
            <a:pPr marL="2286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Historical comparison between players</a:t>
            </a:r>
            <a:endParaRPr sz="2400"/>
          </a:p>
          <a:p>
            <a:pPr marL="2286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This helps in determining at which point the budget does not allow to buy significantly better players for the 11-men lineup</a:t>
            </a:r>
            <a:endParaRPr sz="2400"/>
          </a:p>
          <a:p>
            <a:pPr marL="2286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a687959971_1_18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Columns</a:t>
            </a:r>
            <a:endParaRPr/>
          </a:p>
        </p:txBody>
      </p:sp>
      <p:sp>
        <p:nvSpPr>
          <p:cNvPr id="277" name="Google Shape;277;g1a687959971_1_18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100" cy="7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1a687959971_1_18"/>
          <p:cNvSpPr txBox="1">
            <a:spLocks noGrp="1"/>
          </p:cNvSpPr>
          <p:nvPr>
            <p:ph type="body" idx="2"/>
          </p:nvPr>
        </p:nvSpPr>
        <p:spPr>
          <a:xfrm>
            <a:off x="644771" y="2202874"/>
            <a:ext cx="10709100" cy="387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9" name="Google Shape;279;g1a687959971_1_18"/>
          <p:cNvPicPr preferRelativeResize="0"/>
          <p:nvPr/>
        </p:nvPicPr>
        <p:blipFill rotWithShape="1">
          <a:blip r:embed="rId3">
            <a:alphaModFix/>
          </a:blip>
          <a:srcRect b="73799"/>
          <a:stretch/>
        </p:blipFill>
        <p:spPr>
          <a:xfrm>
            <a:off x="646350" y="1345475"/>
            <a:ext cx="1070910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1a687959971_1_18"/>
          <p:cNvPicPr preferRelativeResize="0"/>
          <p:nvPr/>
        </p:nvPicPr>
        <p:blipFill rotWithShape="1">
          <a:blip r:embed="rId4">
            <a:alphaModFix/>
          </a:blip>
          <a:srcRect b="76417"/>
          <a:stretch/>
        </p:blipFill>
        <p:spPr>
          <a:xfrm>
            <a:off x="644775" y="2325825"/>
            <a:ext cx="10709100" cy="8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a687959971_1_18"/>
          <p:cNvPicPr preferRelativeResize="0"/>
          <p:nvPr/>
        </p:nvPicPr>
        <p:blipFill rotWithShape="1">
          <a:blip r:embed="rId5">
            <a:alphaModFix/>
          </a:blip>
          <a:srcRect b="74000"/>
          <a:stretch/>
        </p:blipFill>
        <p:spPr>
          <a:xfrm>
            <a:off x="646350" y="3226425"/>
            <a:ext cx="10709098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a687959971_1_18"/>
          <p:cNvPicPr preferRelativeResize="0"/>
          <p:nvPr/>
        </p:nvPicPr>
        <p:blipFill rotWithShape="1">
          <a:blip r:embed="rId6">
            <a:alphaModFix/>
          </a:blip>
          <a:srcRect b="76580"/>
          <a:stretch/>
        </p:blipFill>
        <p:spPr>
          <a:xfrm>
            <a:off x="646350" y="4206775"/>
            <a:ext cx="10709101" cy="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a687959971_1_18"/>
          <p:cNvPicPr preferRelativeResize="0"/>
          <p:nvPr/>
        </p:nvPicPr>
        <p:blipFill rotWithShape="1">
          <a:blip r:embed="rId7">
            <a:alphaModFix/>
          </a:blip>
          <a:srcRect b="77626"/>
          <a:stretch/>
        </p:blipFill>
        <p:spPr>
          <a:xfrm>
            <a:off x="646350" y="5187125"/>
            <a:ext cx="10709100" cy="8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a68bcdb7d0_2_10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Columns</a:t>
            </a:r>
            <a:endParaRPr sz="4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1a68bcdb7d0_2_10"/>
          <p:cNvSpPr txBox="1">
            <a:spLocks noGrp="1"/>
          </p:cNvSpPr>
          <p:nvPr>
            <p:ph type="body" idx="1"/>
          </p:nvPr>
        </p:nvSpPr>
        <p:spPr>
          <a:xfrm>
            <a:off x="644771" y="1345482"/>
            <a:ext cx="10709100" cy="7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1a68bcdb7d0_2_10"/>
          <p:cNvSpPr txBox="1">
            <a:spLocks noGrp="1"/>
          </p:cNvSpPr>
          <p:nvPr>
            <p:ph type="body" idx="2"/>
          </p:nvPr>
        </p:nvSpPr>
        <p:spPr>
          <a:xfrm>
            <a:off x="644771" y="2202874"/>
            <a:ext cx="10709100" cy="387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g1a68bcdb7d0_2_10"/>
          <p:cNvPicPr preferRelativeResize="0"/>
          <p:nvPr/>
        </p:nvPicPr>
        <p:blipFill rotWithShape="1">
          <a:blip r:embed="rId3">
            <a:alphaModFix/>
          </a:blip>
          <a:srcRect b="76057"/>
          <a:stretch/>
        </p:blipFill>
        <p:spPr>
          <a:xfrm>
            <a:off x="646350" y="1345475"/>
            <a:ext cx="10709100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a68bcdb7d0_2_10"/>
          <p:cNvPicPr preferRelativeResize="0"/>
          <p:nvPr/>
        </p:nvPicPr>
        <p:blipFill rotWithShape="1">
          <a:blip r:embed="rId4">
            <a:alphaModFix/>
          </a:blip>
          <a:srcRect b="76134"/>
          <a:stretch/>
        </p:blipFill>
        <p:spPr>
          <a:xfrm>
            <a:off x="646350" y="2270100"/>
            <a:ext cx="10707523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a68bcdb7d0_2_10"/>
          <p:cNvPicPr preferRelativeResize="0"/>
          <p:nvPr/>
        </p:nvPicPr>
        <p:blipFill rotWithShape="1">
          <a:blip r:embed="rId5">
            <a:alphaModFix/>
          </a:blip>
          <a:srcRect b="77778"/>
          <a:stretch/>
        </p:blipFill>
        <p:spPr>
          <a:xfrm>
            <a:off x="646350" y="3194725"/>
            <a:ext cx="10707524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1a68bcdb7d0_2_10"/>
          <p:cNvPicPr preferRelativeResize="0"/>
          <p:nvPr/>
        </p:nvPicPr>
        <p:blipFill rotWithShape="1">
          <a:blip r:embed="rId6">
            <a:alphaModFix/>
          </a:blip>
          <a:srcRect b="77309"/>
          <a:stretch/>
        </p:blipFill>
        <p:spPr>
          <a:xfrm>
            <a:off x="644775" y="4119350"/>
            <a:ext cx="10709099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1a68bcdb7d0_2_10"/>
          <p:cNvPicPr preferRelativeResize="0"/>
          <p:nvPr/>
        </p:nvPicPr>
        <p:blipFill rotWithShape="1">
          <a:blip r:embed="rId7">
            <a:alphaModFix/>
          </a:blip>
          <a:srcRect l="-780" r="779" b="75958"/>
          <a:stretch/>
        </p:blipFill>
        <p:spPr>
          <a:xfrm>
            <a:off x="564775" y="5043975"/>
            <a:ext cx="10788325" cy="8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a687959971_1_70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Column</a:t>
            </a:r>
            <a:endParaRPr/>
          </a:p>
        </p:txBody>
      </p:sp>
      <p:sp>
        <p:nvSpPr>
          <p:cNvPr id="301" name="Google Shape;301;g1a687959971_1_70"/>
          <p:cNvSpPr txBox="1">
            <a:spLocks noGrp="1"/>
          </p:cNvSpPr>
          <p:nvPr>
            <p:ph type="body" idx="2"/>
          </p:nvPr>
        </p:nvSpPr>
        <p:spPr>
          <a:xfrm>
            <a:off x="644775" y="1099825"/>
            <a:ext cx="10709100" cy="4982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59" b="1"/>
              <a:t>Objects:</a:t>
            </a:r>
            <a:endParaRPr sz="1859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9" i="1"/>
              <a:t>url</a:t>
            </a:r>
            <a:r>
              <a:rPr lang="en-US" sz="1759"/>
              <a:t> - player_url,club_flag_ur,nation_logo_url,nation_flag_url,player_face_url,club_logo_url</a:t>
            </a:r>
            <a:endParaRPr sz="1759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9" i="1"/>
              <a:t>name</a:t>
            </a:r>
            <a:r>
              <a:rPr lang="en-US" sz="1759"/>
              <a:t> - short_name, long_name,club_name, league_name,nationality_name</a:t>
            </a:r>
            <a:endParaRPr sz="1759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9" i="1"/>
              <a:t>time</a:t>
            </a:r>
            <a:r>
              <a:rPr lang="en-US" sz="1759"/>
              <a:t> - dob,club_joined</a:t>
            </a:r>
            <a:endParaRPr sz="1759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9" i="1"/>
              <a:t>player positions</a:t>
            </a:r>
            <a:r>
              <a:rPr lang="en-US" sz="1759"/>
              <a:t> -club_position,nation_position,</a:t>
            </a:r>
            <a:endParaRPr sz="1759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9" i="1"/>
              <a:t>Other Attributes</a:t>
            </a:r>
            <a:r>
              <a:rPr lang="en-US" sz="1759"/>
              <a:t> -preferred_foot, work_rate, body_type, real_face, player_tags, player_traits,club_loaned_from</a:t>
            </a:r>
            <a:endParaRPr sz="1759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59" b="1"/>
              <a:t>Integer:</a:t>
            </a:r>
            <a:endParaRPr sz="1759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59" i="1"/>
              <a:t>General </a:t>
            </a:r>
            <a:r>
              <a:rPr lang="en-US" sz="1759"/>
              <a:t>- sofifa_id, overall, potential, age, height_cm, weight_kg, nationality_id</a:t>
            </a:r>
            <a:endParaRPr sz="1759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59" i="1"/>
              <a:t>Attributes </a:t>
            </a:r>
            <a:r>
              <a:rPr lang="en-US" sz="1759"/>
              <a:t>- weak_foot, skill_moves, international_reputation, attacking_crossing, attacking_finishing, attacking_heading_accuracy, attacking_short_passing, attacking_volleys, skill_dribbling, skill_curve, skill_fk_accuracy, skill_long_passing, skill_ball_control, movement_acceleration, movement_sprint_speed, movement_agility, movement_reactions, movement_balance, power_shot_power, power_jumping, power_stamina, power_strength, power_long_shots, mentality_aggression, mentality_interceptions, mentality_positioning, mentality_vision, mentality_penalties, mentality_composure, defending_marking_awareness, defending_standing_tackle, defending_sliding_tackle, goalkeeping_diving, goalkeeping_handling, goalkeeping_kicking, goalkeeping_positioning, goalkeeping_reflexes, Wage_Increase</a:t>
            </a:r>
            <a:endParaRPr sz="1759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759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59" i="1"/>
              <a:t>Positions - </a:t>
            </a:r>
            <a:r>
              <a:rPr lang="en-US" sz="1759"/>
              <a:t>ls,st,rs,lw,if,cf,rw,lam,cam,ram,lm,lcm,cm,rcm,rm,ldm,cdm,rdm,lwb,rwb,lb,lcb,cb,rcb,rb</a:t>
            </a:r>
            <a:endParaRPr sz="1759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		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a687959971_1_24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Columns</a:t>
            </a:r>
            <a:endParaRPr/>
          </a:p>
        </p:txBody>
      </p:sp>
      <p:sp>
        <p:nvSpPr>
          <p:cNvPr id="307" name="Google Shape;307;g1a687959971_1_24"/>
          <p:cNvSpPr txBox="1">
            <a:spLocks noGrp="1"/>
          </p:cNvSpPr>
          <p:nvPr>
            <p:ph type="body" idx="2"/>
          </p:nvPr>
        </p:nvSpPr>
        <p:spPr>
          <a:xfrm>
            <a:off x="644771" y="2202874"/>
            <a:ext cx="10709100" cy="387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Char char="▪"/>
            </a:pPr>
            <a:r>
              <a:rPr lang="en-US" sz="2200"/>
              <a:t>'value_eur', 'wage_eur', 'age', 'club_team_id', 'nationality_id', 'release_clause_eur', 'attacking_crossing', 'skill_long_passing', 'movement_balance', 'power_shot_power', 'power_jumping', 'defending_sliding_tackle', 'mid', 'bck', ‘fwd’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200"/>
              <a:t>Total of 15 columns are used at the end</a:t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a687959971_1_42"/>
          <p:cNvSpPr txBox="1">
            <a:spLocks noGrp="1"/>
          </p:cNvSpPr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Importance of Wages</a:t>
            </a:r>
            <a:endParaRPr/>
          </a:p>
        </p:txBody>
      </p:sp>
      <p:sp>
        <p:nvSpPr>
          <p:cNvPr id="313" name="Google Shape;313;g1a687959971_1_42"/>
          <p:cNvSpPr txBox="1">
            <a:spLocks noGrp="1"/>
          </p:cNvSpPr>
          <p:nvPr>
            <p:ph type="body" idx="2"/>
          </p:nvPr>
        </p:nvSpPr>
        <p:spPr>
          <a:xfrm>
            <a:off x="644771" y="2202874"/>
            <a:ext cx="10709100" cy="387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7285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Wages are mainly affected by the income of the clubs but also the position on the pitch, the image a player brings, his age, and the grade he receives (which includes goals, assists etc)</a:t>
            </a:r>
            <a:endParaRPr sz="3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7285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Our analysis shows that the income generated by the leagues and  their  derivative  businesses was  a  strong  determinant  of  wages given to their players</a:t>
            </a:r>
            <a:endParaRPr sz="3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Stevens">
      <a:dk1>
        <a:srgbClr val="363D45"/>
      </a:dk1>
      <a:lt1>
        <a:srgbClr val="FFFFFF"/>
      </a:lt1>
      <a:dk2>
        <a:srgbClr val="00427F"/>
      </a:dk2>
      <a:lt2>
        <a:srgbClr val="E3E5E6"/>
      </a:lt2>
      <a:accent1>
        <a:srgbClr val="A32537"/>
      </a:accent1>
      <a:accent2>
        <a:srgbClr val="4895CF"/>
      </a:accent2>
      <a:accent3>
        <a:srgbClr val="EBC73A"/>
      </a:accent3>
      <a:accent4>
        <a:srgbClr val="E6832E"/>
      </a:accent4>
      <a:accent5>
        <a:srgbClr val="E7F2FB"/>
      </a:accent5>
      <a:accent6>
        <a:srgbClr val="FFF2E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1253</Words>
  <Application>Microsoft Macintosh PowerPoint</Application>
  <PresentationFormat>Widescreen</PresentationFormat>
  <Paragraphs>107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IBM Plex Sans</vt:lpstr>
      <vt:lpstr>NTR</vt:lpstr>
      <vt:lpstr>Calibri</vt:lpstr>
      <vt:lpstr>Noto Sans Symbols</vt:lpstr>
      <vt:lpstr>IBM Plex Sans Light</vt:lpstr>
      <vt:lpstr>Arial</vt:lpstr>
      <vt:lpstr>Saira Condensed</vt:lpstr>
      <vt:lpstr>Saira Condensed Light</vt:lpstr>
      <vt:lpstr>IBM Plex Sans SemiBold</vt:lpstr>
      <vt:lpstr>Saira Condensed SemiBold</vt:lpstr>
      <vt:lpstr>1_Office Theme</vt:lpstr>
      <vt:lpstr>PowerPoint Presentation</vt:lpstr>
      <vt:lpstr>Introduction</vt:lpstr>
      <vt:lpstr>Motivation</vt:lpstr>
      <vt:lpstr>Data Set</vt:lpstr>
      <vt:lpstr>Columns</vt:lpstr>
      <vt:lpstr>Columns </vt:lpstr>
      <vt:lpstr>Types of Column</vt:lpstr>
      <vt:lpstr>New Columns</vt:lpstr>
      <vt:lpstr>Importance of Wages</vt:lpstr>
      <vt:lpstr>Feature Selection</vt:lpstr>
      <vt:lpstr>Feature Engineering</vt:lpstr>
      <vt:lpstr>Data 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Ayush Ashutosh Panigrahi</dc:creator>
  <cp:lastModifiedBy>Aman Balwan</cp:lastModifiedBy>
  <cp:revision>1</cp:revision>
  <dcterms:created xsi:type="dcterms:W3CDTF">2022-12-03T03:17:27Z</dcterms:created>
  <dcterms:modified xsi:type="dcterms:W3CDTF">2023-10-27T02:24:02Z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0x0101006F183A941FF8E34DA53413C6BC42B520</vt:lpwstr>
  </property>
  <property fmtid="{D5CDD505-2E9C-101B-9397-08002B2CF9AE}" pid="3" name="MSIP_Label_a73fd474-4f3c-44ed-88fb-5cc4bd2471bf_Enabled">
    <vt:lpwstr>true</vt:lpwstr>
  </property>
  <property fmtid="{D5CDD505-2E9C-101B-9397-08002B2CF9AE}" pid="4" name="MSIP_Label_a73fd474-4f3c-44ed-88fb-5cc4bd2471bf_SetDate">
    <vt:lpwstr>2023-10-27T02:23:58Z</vt:lpwstr>
  </property>
  <property fmtid="{D5CDD505-2E9C-101B-9397-08002B2CF9AE}" pid="5" name="MSIP_Label_a73fd474-4f3c-44ed-88fb-5cc4bd2471bf_Method">
    <vt:lpwstr>Standard</vt:lpwstr>
  </property>
  <property fmtid="{D5CDD505-2E9C-101B-9397-08002B2CF9AE}" pid="6" name="MSIP_Label_a73fd474-4f3c-44ed-88fb-5cc4bd2471bf_Name">
    <vt:lpwstr>defa4170-0d19-0005-0004-bc88714345d2</vt:lpwstr>
  </property>
  <property fmtid="{D5CDD505-2E9C-101B-9397-08002B2CF9AE}" pid="7" name="MSIP_Label_a73fd474-4f3c-44ed-88fb-5cc4bd2471bf_SiteId">
    <vt:lpwstr>8d1a69ec-03b5-4345-ae21-dad112f5fb4f</vt:lpwstr>
  </property>
  <property fmtid="{D5CDD505-2E9C-101B-9397-08002B2CF9AE}" pid="8" name="MSIP_Label_a73fd474-4f3c-44ed-88fb-5cc4bd2471bf_ActionId">
    <vt:lpwstr>cb7a16c9-eb5c-491b-94bf-4d58ce4148ac</vt:lpwstr>
  </property>
  <property fmtid="{D5CDD505-2E9C-101B-9397-08002B2CF9AE}" pid="9" name="MSIP_Label_a73fd474-4f3c-44ed-88fb-5cc4bd2471bf_ContentBits">
    <vt:lpwstr>0</vt:lpwstr>
  </property>
</Properties>
</file>